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3" r:id="rId3"/>
    <p:sldId id="315" r:id="rId4"/>
    <p:sldId id="316" r:id="rId5"/>
    <p:sldId id="317" r:id="rId6"/>
    <p:sldId id="325" r:id="rId7"/>
    <p:sldId id="318" r:id="rId8"/>
    <p:sldId id="319" r:id="rId9"/>
    <p:sldId id="337" r:id="rId10"/>
    <p:sldId id="321" r:id="rId11"/>
    <p:sldId id="324" r:id="rId12"/>
    <p:sldId id="326" r:id="rId13"/>
    <p:sldId id="327" r:id="rId14"/>
    <p:sldId id="328" r:id="rId15"/>
    <p:sldId id="274" r:id="rId16"/>
    <p:sldId id="272" r:id="rId17"/>
    <p:sldId id="276" r:id="rId18"/>
    <p:sldId id="329" r:id="rId19"/>
    <p:sldId id="330" r:id="rId20"/>
    <p:sldId id="331" r:id="rId21"/>
    <p:sldId id="264" r:id="rId22"/>
    <p:sldId id="339" r:id="rId23"/>
    <p:sldId id="340" r:id="rId24"/>
    <p:sldId id="341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9338" autoAdjust="0"/>
    <p:restoredTop sz="94660"/>
  </p:normalViewPr>
  <p:slideViewPr>
    <p:cSldViewPr>
      <p:cViewPr>
        <p:scale>
          <a:sx n="50" d="100"/>
          <a:sy n="50" d="100"/>
        </p:scale>
        <p:origin x="-240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3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1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2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1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9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2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4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7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3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7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1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1EDE5-5EE6-4FC3-B002-9AB23A56C46B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580E-0156-437B-B354-01121A9C5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3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0"/>
            <a:ext cx="7596335" cy="1574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rgbClr val="FF0000"/>
                </a:solidFill>
              </a:rPr>
              <a:t>УЧЕНИЕ О РАНАХ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47664" y="1085467"/>
            <a:ext cx="7574310" cy="4891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/>
              <a:t>Заведующий кафедрой д.м.н., профессор ОХУНОВ А.О.</a:t>
            </a:r>
            <a:endParaRPr lang="ru-RU" sz="2000" b="1" dirty="0"/>
          </a:p>
        </p:txBody>
      </p:sp>
      <p:sp>
        <p:nvSpPr>
          <p:cNvPr id="4" name="AutoShape 6" descr="Картинки по запросу закрытые повреждения мягких тка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45084" y="1574572"/>
            <a:ext cx="337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ЛЕКЦИЯ № 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" y="114441"/>
            <a:ext cx="1277824" cy="13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281" y="3046220"/>
            <a:ext cx="63523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3</a:t>
            </a:r>
            <a:endParaRPr lang="ru-RU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3277" y="476672"/>
            <a:ext cx="891776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КОЛОТО-РЕЗАННАЯ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4094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612" y="107115"/>
            <a:ext cx="88610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 ХАРАКТЕРУ ПОВРЕЖДЕНИЯ ТКАНЕЙ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73291" y="810729"/>
            <a:ext cx="29911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4. ушибленная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608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281" y="3046220"/>
            <a:ext cx="63523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5</a:t>
            </a:r>
            <a:endParaRPr lang="ru-RU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3276" y="56013"/>
            <a:ext cx="8917766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/>
              <a:t>РВАННАЯ</a:t>
            </a:r>
            <a:endParaRPr lang="ru-RU" sz="16600" b="1" dirty="0"/>
          </a:p>
        </p:txBody>
      </p:sp>
    </p:spTree>
    <p:extLst>
      <p:ext uri="{BB962C8B-B14F-4D97-AF65-F5344CB8AC3E}">
        <p14:creationId xmlns:p14="http://schemas.microsoft.com/office/powerpoint/2010/main" val="32824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150" y="3046220"/>
            <a:ext cx="63523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6</a:t>
            </a:r>
            <a:endParaRPr lang="ru-RU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3276" y="56013"/>
            <a:ext cx="8917766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УШИБЛЕНО-РВАННАЯ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97115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150" y="3046220"/>
            <a:ext cx="63523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7</a:t>
            </a:r>
            <a:endParaRPr lang="ru-RU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3276" y="56013"/>
            <a:ext cx="8917766" cy="186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РУБЛЕННАЯ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39296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018" y="3046220"/>
            <a:ext cx="63523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8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276" y="500479"/>
            <a:ext cx="891776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СКАЛЬПИРОВАННАЯ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7808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276" y="56013"/>
            <a:ext cx="891776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РАЗМОЖЕННАЯ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4633" y="1920035"/>
            <a:ext cx="63523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9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5771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276" y="56013"/>
            <a:ext cx="891776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УКУШЕННАЯ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3276" y="2703602"/>
            <a:ext cx="1311023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10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5515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" y="56013"/>
            <a:ext cx="891776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ОТРАВЛЕННАЯ</a:t>
            </a:r>
            <a:endParaRPr lang="ru-RU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4633" y="1920035"/>
            <a:ext cx="1094999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11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1378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" y="56013"/>
            <a:ext cx="8917766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ОГНЕСТРЕЛЬНАЯ</a:t>
            </a:r>
            <a:endParaRPr lang="ru-RU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12360" y="1919006"/>
            <a:ext cx="1094999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12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8667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636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ГЛОССАРИЙ: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56673"/>
            <a:ext cx="6199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РАНА</a:t>
            </a:r>
            <a:r>
              <a:rPr lang="ru-RU" sz="2400" dirty="0" smtClean="0"/>
              <a:t> (</a:t>
            </a:r>
            <a:r>
              <a:rPr lang="ru-RU" sz="2400" dirty="0"/>
              <a:t>лат. </a:t>
            </a:r>
            <a:r>
              <a:rPr lang="ru-RU" sz="2400" dirty="0" err="1" smtClean="0"/>
              <a:t>vulnus</a:t>
            </a:r>
            <a:r>
              <a:rPr lang="ru-RU" sz="2400" dirty="0" smtClean="0"/>
              <a:t>) </a:t>
            </a:r>
            <a:r>
              <a:rPr lang="ru-RU" sz="2400" dirty="0"/>
              <a:t>— </a:t>
            </a:r>
            <a:r>
              <a:rPr lang="ru-RU" sz="2400" dirty="0" smtClean="0"/>
              <a:t>это нарушение </a:t>
            </a:r>
            <a:r>
              <a:rPr lang="ru-RU" sz="2400" dirty="0"/>
              <a:t>анатомической целостности покровных </a:t>
            </a:r>
            <a:r>
              <a:rPr lang="ru-RU" sz="2400" dirty="0" smtClean="0"/>
              <a:t>и/или внутренних </a:t>
            </a:r>
            <a:r>
              <a:rPr lang="ru-RU" sz="2400" dirty="0"/>
              <a:t>органов, вызванное механическим </a:t>
            </a:r>
            <a:r>
              <a:rPr lang="ru-RU" sz="2400" dirty="0" smtClean="0"/>
              <a:t>воздействием.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698" y="656837"/>
            <a:ext cx="2634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РАНЕНИЕ</a:t>
            </a:r>
            <a:r>
              <a:rPr lang="ru-RU" sz="2400" dirty="0">
                <a:solidFill>
                  <a:prstClr val="black"/>
                </a:solidFill>
              </a:rPr>
              <a:t> – наличие раны какого либо </a:t>
            </a:r>
            <a:r>
              <a:rPr lang="ru-RU" sz="2400" dirty="0">
                <a:solidFill>
                  <a:srgbClr val="FFFF00"/>
                </a:solidFill>
              </a:rPr>
              <a:t>конкретного органа.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3398"/>
            <a:ext cx="9114882" cy="7017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/>
              <a:t>ЧТО </a:t>
            </a:r>
          </a:p>
          <a:p>
            <a:pPr algn="ctr"/>
            <a:r>
              <a:rPr lang="ru-RU" sz="15000" b="1" dirty="0" smtClean="0"/>
              <a:t>ТАКОЕ РАНА?</a:t>
            </a:r>
            <a:endParaRPr lang="ru-RU" sz="15000" b="1" dirty="0"/>
          </a:p>
        </p:txBody>
      </p:sp>
    </p:spTree>
    <p:extLst>
      <p:ext uri="{BB962C8B-B14F-4D97-AF65-F5344CB8AC3E}">
        <p14:creationId xmlns:p14="http://schemas.microsoft.com/office/powerpoint/2010/main" val="3178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" y="56013"/>
            <a:ext cx="8917766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СМЕШАННАЯ</a:t>
            </a:r>
            <a:endParaRPr lang="ru-RU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445224"/>
            <a:ext cx="1094999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13</a:t>
            </a:r>
            <a:endParaRPr lang="ru-RU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22950" r="58039" b="14020"/>
          <a:stretch/>
        </p:blipFill>
        <p:spPr bwMode="auto">
          <a:xfrm>
            <a:off x="6567054" y="1789856"/>
            <a:ext cx="2473823" cy="49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0" y="0"/>
            <a:ext cx="9139670" cy="5170646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КАК КЛАССИФИЦИРУЮТСЯ РАНЫ В ЗАВИСИМОСТИ ОТ СТЕПЕНИ ИНФИЦИРОВАННОСТИ? 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30" y="5170646"/>
            <a:ext cx="9139670" cy="160043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РАЗЛИЧАЮТ</a:t>
            </a:r>
            <a:r>
              <a:rPr lang="ru-RU" sz="6000" dirty="0" smtClean="0"/>
              <a:t>: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b="1" dirty="0" smtClean="0"/>
              <a:t>АСЕПТИЧЕСКИЕ</a:t>
            </a:r>
            <a:r>
              <a:rPr lang="ru-RU" sz="2400" dirty="0" smtClean="0"/>
              <a:t>, </a:t>
            </a:r>
            <a:r>
              <a:rPr lang="ru-RU" sz="2400" b="1" dirty="0" smtClean="0"/>
              <a:t>СВЕЖЕИНФИЦИРОВАННЫЕ</a:t>
            </a:r>
            <a:r>
              <a:rPr lang="ru-RU" sz="2400" dirty="0" smtClean="0"/>
              <a:t> и </a:t>
            </a:r>
            <a:r>
              <a:rPr lang="ru-RU" sz="2400" b="1" dirty="0" smtClean="0"/>
              <a:t>ГНОЙНЫЕ</a:t>
            </a:r>
            <a:r>
              <a:rPr lang="ru-RU" sz="2400" dirty="0" smtClean="0"/>
              <a:t> раны. </a:t>
            </a: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-13151" y="323165"/>
            <a:ext cx="9144000" cy="452431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ЧТО ТАКОЕ АСЕПТИЧЕСКИЕ РАНЫ?</a:t>
            </a:r>
            <a:endParaRPr lang="ru-RU" sz="9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926" y="476672"/>
            <a:ext cx="4139952" cy="6001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4800" dirty="0">
                <a:solidFill>
                  <a:prstClr val="black"/>
                </a:solidFill>
              </a:rPr>
              <a:t>Асептические раны – это раны, нанесенные врачом в процессе хирургической операции.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9210" y="164078"/>
            <a:ext cx="9144000" cy="65864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ЧТО ТАКОЕ </a:t>
            </a:r>
            <a:r>
              <a:rPr lang="ru-RU" sz="11500" b="1" dirty="0" smtClean="0"/>
              <a:t>СВЕЖЕИНФИЦИРОВАННАЯ </a:t>
            </a:r>
            <a:r>
              <a:rPr lang="ru-RU" sz="9600" b="1" dirty="0" smtClean="0"/>
              <a:t>РАНА?</a:t>
            </a:r>
            <a:endParaRPr lang="ru-RU" sz="9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3152" y="0"/>
            <a:ext cx="9157151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СВЕЖЕИНФИЦИРОВАННАЯ</a:t>
            </a:r>
            <a:r>
              <a:rPr lang="ru-RU" sz="4000" dirty="0" smtClean="0">
                <a:solidFill>
                  <a:prstClr val="black"/>
                </a:solidFill>
              </a:rPr>
              <a:t> – это любая </a:t>
            </a:r>
            <a:r>
              <a:rPr lang="ru-RU" sz="4000" dirty="0">
                <a:solidFill>
                  <a:prstClr val="black"/>
                </a:solidFill>
              </a:rPr>
              <a:t>рана, нанесенная вне операционной в течение до 3 суток с момента повреждения.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32" y="2540431"/>
            <a:ext cx="2815333" cy="41437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-75444" y="307776"/>
            <a:ext cx="9132535" cy="6463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/>
              <a:t>ЧТО ТАКОЕ ГНОЙНАЯ РАНА?</a:t>
            </a:r>
            <a:endParaRPr lang="ru-RU" sz="13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7884" y="19813"/>
            <a:ext cx="9081349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ГНОЙНАЯ – ЭТО РАНА С РАЗВИВАЮЩИМСЯ ИНФЕКЦИОННЫМ И ВОСПАЛИТЕЛЬНЫМ ПРОЦЕССОМ.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683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7" grpId="0" animBg="1"/>
      <p:bldP spid="7" grpId="1" animBg="1"/>
      <p:bldP spid="8" grpId="0" animBg="1"/>
      <p:bldP spid="8" grpId="1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109424"/>
            <a:ext cx="504056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КЛАССИФИКАЦИЯ РАН ПО ОБЛАСТИ ПОВРЕЖДЕНИЯ: 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916832"/>
            <a:ext cx="42484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ПРОСТЫЕ РАНЫ </a:t>
            </a:r>
            <a:r>
              <a:rPr lang="ru-RU" sz="3200" b="1" dirty="0" smtClean="0"/>
              <a:t>– ЭТО РАНЫ В ПРЕДЕЛАХ КОНКРЕТНОЙ ЧАСТИ ТЕЛА. </a:t>
            </a:r>
          </a:p>
          <a:p>
            <a:r>
              <a:rPr lang="ru-RU" sz="3200" b="1" u="sng" dirty="0" smtClean="0"/>
              <a:t>Например: </a:t>
            </a:r>
          </a:p>
          <a:p>
            <a:r>
              <a:rPr lang="ru-RU" sz="3200" b="1" dirty="0" smtClean="0"/>
              <a:t>раны шеи, </a:t>
            </a:r>
          </a:p>
          <a:p>
            <a:r>
              <a:rPr lang="ru-RU" sz="3200" b="1" dirty="0" smtClean="0"/>
              <a:t>раны головы, </a:t>
            </a:r>
          </a:p>
          <a:p>
            <a:r>
              <a:rPr lang="ru-RU" sz="3200" b="1" dirty="0" smtClean="0"/>
              <a:t>раны туловища, </a:t>
            </a:r>
          </a:p>
          <a:p>
            <a:r>
              <a:rPr lang="ru-RU" sz="3200" b="1" dirty="0" smtClean="0"/>
              <a:t>раны конечностей.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196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109424"/>
            <a:ext cx="504056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КЛАССИФИКАЦИЯ РАН ПО ОБЛАСТИ ПОВРЕЖДЕНИЯ: 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7525" y="2048798"/>
            <a:ext cx="46805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СОЧЕТАННЫЕ РАНЫ </a:t>
            </a:r>
            <a:r>
              <a:rPr lang="ru-RU" sz="3200" b="1" dirty="0" smtClean="0"/>
              <a:t>– ЭТО РАНЫ СОЧЕТАЮЩИЕ РАЗЛИЧНЫЕ ЧАСТИ ТЕЛА ИЛИ РАЗЛИЧНЫЕ ОРГАНЫ. </a:t>
            </a:r>
          </a:p>
          <a:p>
            <a:r>
              <a:rPr lang="ru-RU" sz="3200" b="1" u="sng" dirty="0" smtClean="0"/>
              <a:t>Например: </a:t>
            </a:r>
          </a:p>
          <a:p>
            <a:r>
              <a:rPr lang="ru-RU" sz="3200" b="1" dirty="0" smtClean="0"/>
              <a:t>Рана печени и желудка, </a:t>
            </a:r>
          </a:p>
          <a:p>
            <a:r>
              <a:rPr lang="ru-RU" sz="3200" b="1" dirty="0" smtClean="0"/>
              <a:t>Торакоабдоминальное ранение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7832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0786" y="6099736"/>
            <a:ext cx="197111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одиночные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98771" y="6099736"/>
            <a:ext cx="335835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комбинированные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5089388"/>
            <a:ext cx="4320480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ПО ЧИСЛУ РАН: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4102244"/>
            <a:ext cx="335835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множественные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7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6906"/>
            <a:ext cx="87487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3 ФАЗЫ (ПЕРИОДЫ) ЗАЖИВЛЕНИЯ РАН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7703" y="4429594"/>
            <a:ext cx="7020593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III</a:t>
            </a:r>
            <a:r>
              <a:rPr lang="ru-RU" sz="3200" dirty="0" smtClean="0"/>
              <a:t> фаза – фаза реорганизации рубца и </a:t>
            </a:r>
            <a:r>
              <a:rPr lang="ru-RU" sz="3200" dirty="0" err="1" smtClean="0"/>
              <a:t>эпителизации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6091" y="4429594"/>
            <a:ext cx="158759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</a:t>
            </a:r>
            <a:r>
              <a:rPr lang="ru-RU" sz="2000" dirty="0" smtClean="0"/>
              <a:t> фаза – фаза воспаления и экссудации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5937111"/>
            <a:ext cx="52565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II</a:t>
            </a:r>
            <a:r>
              <a:rPr lang="ru-RU" sz="2400" dirty="0" smtClean="0"/>
              <a:t> фаза – фаза регенерации и образования грануляционной ткани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69" y="203156"/>
            <a:ext cx="913352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ПАТОМОРФОЛОГИЧЕСКИЕ ФАЗЫ  ЗАЖИВЛЕНИЯ РАН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061" y="62648"/>
            <a:ext cx="9119731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ГРАНУЛЯЦИОННАЯ ТКАНЬ – особый вид соединительной ткани, образующийся только при заживлении ран по типу вторичного натяжения способствующим быстрому закрытию раневого дефекта.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536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1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43138" y="297035"/>
            <a:ext cx="9125879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КАКИЕ РАЗЛИЧАЮТ КОНЕЧНЫЕ ВАРИАНТЫ ЗАЖИВЛЕНИЯ РАНЫ</a:t>
            </a:r>
            <a:r>
              <a:rPr lang="ru-RU" sz="7200" b="1" dirty="0" smtClean="0"/>
              <a:t>?</a:t>
            </a:r>
            <a:endParaRPr lang="ru-RU" sz="72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" y="3094120"/>
            <a:ext cx="9144000" cy="376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122" y="3094121"/>
            <a:ext cx="9144001" cy="3763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18889" y="3898274"/>
            <a:ext cx="580158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А ЧТО ТАКОЕ РУБЕЦ?</a:t>
            </a:r>
            <a:endParaRPr lang="ru-RU" sz="7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b="74061"/>
          <a:stretch/>
        </p:blipFill>
        <p:spPr bwMode="auto">
          <a:xfrm>
            <a:off x="-28466" y="0"/>
            <a:ext cx="9144000" cy="309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0" y="3547310"/>
            <a:ext cx="28575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" y="3763178"/>
            <a:ext cx="2910913" cy="24257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46139" y="3159610"/>
            <a:ext cx="9166611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КАК ВЫГЛЯДИТ РУБЕЦ ПРИ ЗАЖИВЛЕНИИ ПЕРВИЧНЫМ НАТЯЖЕНИЕМ?</a:t>
            </a:r>
            <a:endParaRPr lang="ru-RU" sz="6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-53799" y="479944"/>
            <a:ext cx="9125879" cy="624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КАКИЕ УСЛОВИЯ НЕОБХОДИМЫ ДЛЯ ЗАЖИВЛЕНИЯ РАНЫ ПЕРВИЧНЫМ НАТЯЖЕНИЕМ? </a:t>
            </a:r>
            <a:endParaRPr lang="ru-RU" sz="8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84213" y="3803473"/>
            <a:ext cx="9063021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Процесс протекает через образование струпа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309" y="0"/>
            <a:ext cx="91258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А ЧТО ТАКОЕ СТРУП?</a:t>
            </a:r>
            <a:endParaRPr lang="ru-RU" sz="7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-84213" y="1328872"/>
            <a:ext cx="919974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СТРУП – это корочка, покрывающая поверхность раны, образованная свернувшейся кровью, гноем и отмершими тканями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205817" y="3811011"/>
            <a:ext cx="9184625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13" grpId="0" animBg="1"/>
      <p:bldP spid="13" grpId="1" animBg="1"/>
      <p:bldP spid="19" grpId="0" animBg="1"/>
      <p:bldP spid="18" grpId="0" animBg="1"/>
      <p:bldP spid="2" grpId="0" animBg="1"/>
      <p:bldP spid="5" grpId="0" animBg="1"/>
      <p:bldP spid="2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2132856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1-БОЛЬ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5538109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3-кровотечение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896" y="3201712"/>
            <a:ext cx="283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2-ЗИЯНИЕ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986" y="-5417"/>
            <a:ext cx="9148986" cy="6863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КАКИЕ ВАМ ИЗВЕСТНЫ 3 ОСНОВНЫХ </a:t>
            </a:r>
            <a:r>
              <a:rPr lang="ru-RU" sz="8800" b="1" dirty="0">
                <a:solidFill>
                  <a:srgbClr val="FF0000"/>
                </a:solidFill>
              </a:rPr>
              <a:t>ПРИЗНАКА  </a:t>
            </a:r>
            <a:r>
              <a:rPr lang="ru-RU" sz="8800" b="1" dirty="0" smtClean="0">
                <a:solidFill>
                  <a:srgbClr val="FF0000"/>
                </a:solidFill>
              </a:rPr>
              <a:t>РАНЫ?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200000">
            <a:off x="3818212" y="1716391"/>
            <a:ext cx="6866898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prstClr val="black"/>
                </a:solidFill>
              </a:rPr>
              <a:t>ОТ ЗОНЫ ЛОКАЛИЗАЦИИ РАНЫ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920" y="0"/>
            <a:ext cx="911407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ПОВРЕЖДЕНИЯ КРУПНЫХ НЕРВОВ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4841786" y="2562060"/>
            <a:ext cx="678336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prstClr val="black"/>
                </a:solidFill>
              </a:rPr>
              <a:t>Нервно-психического состояния </a:t>
            </a:r>
            <a:r>
              <a:rPr lang="ru-RU" sz="5400" b="1" dirty="0">
                <a:solidFill>
                  <a:prstClr val="black"/>
                </a:solidFill>
              </a:rPr>
              <a:t>организма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174" y="133152"/>
            <a:ext cx="880815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prstClr val="black"/>
                </a:solidFill>
              </a:rPr>
              <a:t>Характера ранящего  оружия</a:t>
            </a:r>
            <a:endParaRPr lang="ru-RU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38305" y="133152"/>
            <a:ext cx="914400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ОТ ЧЕГО ЗАВИСИТ ВЫРАЖЕННОСТЬ БОЛИ В РАНЕ?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96055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7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26829"/>
            <a:ext cx="8568952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ЧЕМ ОБУСЛОВЛЕНО ЗИЯНИЕ </a:t>
            </a:r>
          </a:p>
          <a:p>
            <a:pPr algn="ctr"/>
            <a:r>
              <a:rPr lang="ru-RU" sz="9600" b="1" dirty="0" smtClean="0"/>
              <a:t>РАНЫ?</a:t>
            </a:r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26829"/>
            <a:ext cx="856895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Зияние раны обусловлено сокращением эластических волокон кожи. 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2" y="326829"/>
            <a:ext cx="857592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Эластические волокна составляют 1—3 % дермы и формируют обширную сеть от ДЭС до гиподермы.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6584" y="445074"/>
            <a:ext cx="3816424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Выраженность расхождения кожных краев раны прежде всего определяется отношением ее оси к линии </a:t>
            </a:r>
            <a:r>
              <a:rPr lang="ru-RU" sz="4400" b="1" dirty="0" err="1" smtClean="0"/>
              <a:t>Лангера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1655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238" y="77622"/>
            <a:ext cx="882047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Интенсивность кровотечения при ранении определяют следующие 5 факторов: 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052" y="2274033"/>
            <a:ext cx="8820473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1-Наличие повреждения крупных </a:t>
            </a:r>
          </a:p>
          <a:p>
            <a:pPr algn="ctr"/>
            <a:r>
              <a:rPr lang="ru-RU" sz="2800" b="1" dirty="0" smtClean="0"/>
              <a:t>(или среднего калибра) сосудов: АРТЕРИЙ И ВЕН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7052" y="2398617"/>
            <a:ext cx="882047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2-Локализации раны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2417838"/>
            <a:ext cx="305737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3-Характер ранящего орудия: чем оно острее, тем больше выражено кровотечение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238" y="2343234"/>
            <a:ext cx="879128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4-Состояния свертывающей системы крови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990074" y="3738829"/>
            <a:ext cx="4484019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5-Состояние местной и общей гемодинамики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880" y="0"/>
            <a:ext cx="9144000" cy="7201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7600" b="1" dirty="0" smtClean="0"/>
              <a:t>ОТ КАКИХ ФАКТОРОВ РАНЕНИЯ ЗАВИСИТ ИНТЕНСИВНОСТЬ КРОВОТЕЧЕНИЯ РАНЫ?</a:t>
            </a:r>
            <a:endParaRPr lang="ru-RU" sz="7600" b="1" dirty="0"/>
          </a:p>
        </p:txBody>
      </p:sp>
    </p:spTree>
    <p:extLst>
      <p:ext uri="{BB962C8B-B14F-4D97-AF65-F5344CB8AC3E}">
        <p14:creationId xmlns:p14="http://schemas.microsoft.com/office/powerpoint/2010/main" val="78041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  <p:bldP spid="6" grpId="2" animBg="1"/>
      <p:bldP spid="5" grpId="0" animBg="1"/>
      <p:bldP spid="5" grpId="1" animBg="1"/>
      <p:bldP spid="7" grpId="0" animBg="1"/>
      <p:bldP spid="7" grpId="1" animBg="1"/>
      <p:bldP spid="8" grpId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632"/>
            <a:ext cx="856895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КЛАССИФИКАЦИЯ РАН ПО ПРОИСХОЖДЕНИЮ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8943" y="2119762"/>
            <a:ext cx="41764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ОПЕРАЦИОННЫЕ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69424" y="2119761"/>
            <a:ext cx="4267072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Наносятся умышленно, с лечебной или диагностической целью, в особых асептических условиях, с минимальной </a:t>
            </a:r>
            <a:r>
              <a:rPr lang="ru-RU" sz="2400" dirty="0" err="1" smtClean="0"/>
              <a:t>травматизацией</a:t>
            </a:r>
            <a:r>
              <a:rPr lang="ru-RU" sz="2400" dirty="0" smtClean="0"/>
              <a:t> тканей, при обезболивании, с тщательным гемостазом и, как правило, с сопоставлением и соединением швами рассеченных анатомических структур.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3639" y="2127380"/>
            <a:ext cx="4267072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остальные раны. Общим для случайных ран является то, что их, в отличие от операционных, наносят вопреки воле раненого, они могут принести ему вред или же привести к смерти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4585" y="2510003"/>
            <a:ext cx="40324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Случайные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3749"/>
            <a:ext cx="9144000" cy="5970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/>
              <a:t>КАК</a:t>
            </a:r>
            <a:r>
              <a:rPr lang="ru-RU" sz="7200" b="1" dirty="0" smtClean="0"/>
              <a:t> КЛАССИФИЦИРУЮТСЯ РАНЫ ПО ПРОИСХОЖДЕНИЮ?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7913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4824"/>
            <a:ext cx="9143999" cy="6294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КАК </a:t>
            </a:r>
            <a:r>
              <a:rPr lang="ru-RU" sz="7200" b="1" dirty="0" smtClean="0"/>
              <a:t>КЛАССИФИЦИРУЮТСЯ РАНЫ ПО </a:t>
            </a:r>
          </a:p>
          <a:p>
            <a:pPr algn="ctr"/>
            <a:r>
              <a:rPr lang="ru-RU" sz="7200" b="1" dirty="0" smtClean="0"/>
              <a:t>ХАРАКТЕРУ ПОВРЕЖДЕНИЯ?</a:t>
            </a:r>
            <a:endParaRPr lang="ru-RU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422"/>
            <a:ext cx="9144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 ХАРАКТЕРУ ПОВРЕЖДЕНИЯ РАЗЛИЧАЮТ 13 РАЗНОВИДНОСТЕЙ РАН: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192086"/>
            <a:ext cx="63523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1</a:t>
            </a:r>
            <a:endParaRPr lang="ru-RU" sz="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8074" y="404664"/>
            <a:ext cx="9162074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/>
              <a:t>КОЛОТАЯ</a:t>
            </a:r>
            <a:endParaRPr lang="ru-RU" sz="13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22"/>
            <a:ext cx="5436096" cy="679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3068960"/>
            <a:ext cx="63523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2</a:t>
            </a:r>
            <a:endParaRPr lang="ru-RU" sz="6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574" y="332656"/>
            <a:ext cx="9078194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/>
              <a:t>РЕЗАНАЯ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5104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563</Words>
  <Application>Microsoft Office PowerPoint</Application>
  <PresentationFormat>Экран (4:3)</PresentationFormat>
  <Paragraphs>103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123</cp:revision>
  <dcterms:created xsi:type="dcterms:W3CDTF">2015-12-22T22:14:51Z</dcterms:created>
  <dcterms:modified xsi:type="dcterms:W3CDTF">2017-12-07T12:49:37Z</dcterms:modified>
</cp:coreProperties>
</file>