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8" r:id="rId9"/>
    <p:sldId id="265" r:id="rId10"/>
    <p:sldId id="267" r:id="rId11"/>
    <p:sldId id="266" r:id="rId12"/>
  </p:sldIdLst>
  <p:sldSz cx="9144000" cy="6858000" type="screen4x3"/>
  <p:notesSz cx="6888163" cy="100171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4306" autoAdjust="0"/>
  </p:normalViewPr>
  <p:slideViewPr>
    <p:cSldViewPr>
      <p:cViewPr>
        <p:scale>
          <a:sx n="70" d="100"/>
          <a:sy n="70" d="100"/>
        </p:scale>
        <p:origin x="-1386" y="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BFD6425E-0710-4E1A-B29F-2CAF3A86AFAF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453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453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EE44422A-02CB-46AC-9992-58EB9445F1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751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69643C6B-3EDE-4576-8E50-7C70BD389F10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500538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8135"/>
            <a:ext cx="5510530" cy="4507706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453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4530"/>
            <a:ext cx="2984871" cy="500856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628E1637-9987-427D-98A6-FFB7BCD655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dirty="0"/>
              <a:t>Уважаемый председатель!</a:t>
            </a:r>
          </a:p>
          <a:p>
            <a:r>
              <a:rPr lang="ru-RU" sz="1300" dirty="0"/>
              <a:t>Уважаемые члены аттестационной комиссии!</a:t>
            </a:r>
          </a:p>
          <a:p>
            <a:r>
              <a:rPr lang="ru-RU" sz="1300" dirty="0"/>
              <a:t>Уважаемые коллеги!</a:t>
            </a:r>
          </a:p>
          <a:p>
            <a:endParaRPr lang="ru-RU" sz="1300" dirty="0"/>
          </a:p>
          <a:p>
            <a:r>
              <a:rPr lang="ru-RU" sz="1300" dirty="0"/>
              <a:t>Конституция Республики Узбекистан гарантирует гражданам право на образование. Это право реализуется в соответствии с Законом Республики Узбекистан «Об образовании». В этой связи, с учетом потребностей и возможностей личности оно может быть реализовано и в дистанционной форме. Для этого в нашей стране активно разрабатываются высококачественные электронные учебные материалы, соответствующие отечественным программам и стандартам.</a:t>
            </a:r>
            <a:r>
              <a:rPr lang="ru-RU" dirty="0" smtClean="0">
                <a:effectLst/>
              </a:rPr>
              <a:t> </a:t>
            </a:r>
          </a:p>
          <a:p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1637-9987-427D-98A6-FFB7BCD655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1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1637-9987-427D-98A6-FFB7BCD655B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900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972">
              <a:defRPr/>
            </a:pPr>
            <a:r>
              <a:rPr lang="ru-RU" sz="1300" dirty="0"/>
              <a:t>На основании проведенного нами сравнительного анализа характеристик сервисов для проведения </a:t>
            </a:r>
            <a:r>
              <a:rPr lang="ru-RU" sz="1300" dirty="0" err="1"/>
              <a:t>вебинаров</a:t>
            </a:r>
            <a:r>
              <a:rPr lang="ru-RU" sz="1300" dirty="0"/>
              <a:t>, нами </a:t>
            </a:r>
            <a:r>
              <a:rPr lang="ru-RU" b="1" i="1" dirty="0" smtClean="0"/>
              <a:t>рекомендуется</a:t>
            </a:r>
            <a:r>
              <a:rPr lang="ru-RU" dirty="0" smtClean="0"/>
              <a:t> использовать сервис </a:t>
            </a:r>
            <a:r>
              <a:rPr lang="en-US" dirty="0" err="1" smtClean="0"/>
              <a:t>OpenMeetings</a:t>
            </a:r>
            <a:r>
              <a:rPr lang="ru-RU" dirty="0" smtClean="0"/>
              <a:t>, в связи с его совместимостью с образовательной системой модуль, имеющий место в большинстве сайтах учебных заведений и отсутствием коммерческих затрат на использование данного продукта.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1637-9987-427D-98A6-FFB7BCD655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62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Выступая на открытии международной конференции «Подготовка образованного и интеллектуально развитого поколения – как важнейшее условие устойчивого развития модернизации страны» первый Президент И А Каримов говорил: «Сегодня нет необходимости доказывать, что ХХI век, по общему признанию, становится веком глобализации и стирания границ, информационно-коммуникационных технологий и Интернета, веком все более растущей конкуренции на мировом пространстве и мировом рынке». </a:t>
            </a:r>
            <a:r>
              <a:rPr lang="ru-RU" sz="1300" dirty="0"/>
              <a:t>Выступая на совместном заседании Законодательной палаты и Сената </a:t>
            </a:r>
            <a:r>
              <a:rPr lang="ru-RU" sz="1300" dirty="0" err="1"/>
              <a:t>Олий</a:t>
            </a:r>
            <a:r>
              <a:rPr lang="ru-RU" sz="1300" dirty="0"/>
              <a:t> </a:t>
            </a:r>
            <a:r>
              <a:rPr lang="ru-RU" sz="1300" dirty="0" err="1"/>
              <a:t>Мажлиса</a:t>
            </a:r>
            <a:r>
              <a:rPr lang="ru-RU" sz="1300" dirty="0"/>
              <a:t> Президент Республики Узбекистан Ш.М. </a:t>
            </a:r>
            <a:r>
              <a:rPr lang="ru-RU" sz="1300" dirty="0" err="1"/>
              <a:t>Мирзиёев</a:t>
            </a:r>
            <a:r>
              <a:rPr lang="ru-RU" sz="1300" dirty="0"/>
              <a:t> так же отметил, что данная с</a:t>
            </a:r>
            <a:r>
              <a:rPr lang="ru-RU" dirty="0" smtClean="0"/>
              <a:t>фера развивается очень стремительно. Без нее невозможно представить наш сегодняшний день и будущее.  Сегодня в нашей стране начата широкомасштабная работа по переходу к системе “Электронное правительство”, ее поэтапное логическое продолжение является важной задачей, находящейся в центре нашего внимания».</a:t>
            </a:r>
            <a:r>
              <a:rPr lang="ru-RU" baseline="0" dirty="0" smtClean="0"/>
              <a:t> </a:t>
            </a:r>
            <a:r>
              <a:rPr lang="ru-RU" sz="1300" dirty="0"/>
              <a:t>В «Концепции оснащения современных учебных заведений с учетом углубления интеграции образовательных учреждений в единое информационное пространство» говорится, что создание единое образовательной информационной среды в РУ позволит повысить качество образования, обеспечить равные возможности на получение образования всех уровней и ступеней, интегрировать информационное пространство </a:t>
            </a:r>
            <a:r>
              <a:rPr lang="ru-RU" sz="1300" dirty="0" smtClean="0"/>
              <a:t>РУ </a:t>
            </a:r>
            <a:r>
              <a:rPr lang="ru-RU" sz="1300" dirty="0"/>
              <a:t>в мировое образовательное пространство. </a:t>
            </a:r>
            <a:r>
              <a:rPr lang="ru-RU" sz="1300" dirty="0"/>
              <a:t>В этой связи в последние десятилетия все больше популярность приобретают использование </a:t>
            </a:r>
            <a:r>
              <a:rPr lang="ru-RU" sz="1300" dirty="0" err="1"/>
              <a:t>вебинаров</a:t>
            </a:r>
            <a:r>
              <a:rPr lang="ru-RU" sz="1300" dirty="0"/>
              <a:t>. </a:t>
            </a:r>
          </a:p>
          <a:p>
            <a:pPr defTabSz="965972">
              <a:defRPr/>
            </a:pPr>
            <a:endParaRPr lang="ru-RU" dirty="0" smtClean="0"/>
          </a:p>
          <a:p>
            <a:endParaRPr lang="ru-RU" sz="13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1637-9987-427D-98A6-FFB7BCD655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06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же такое </a:t>
            </a:r>
            <a:r>
              <a:rPr lang="ru-RU" dirty="0" err="1" smtClean="0"/>
              <a:t>вебинар</a:t>
            </a:r>
            <a:r>
              <a:rPr lang="ru-RU" dirty="0" smtClean="0"/>
              <a:t>? </a:t>
            </a:r>
            <a:r>
              <a:rPr lang="ru-RU" sz="1300" b="1" dirty="0" err="1">
                <a:solidFill>
                  <a:srgbClr val="FF0000"/>
                </a:solidFill>
              </a:rPr>
              <a:t>Вебинар</a:t>
            </a:r>
            <a:r>
              <a:rPr lang="ru-RU" sz="1300" b="1" dirty="0">
                <a:solidFill>
                  <a:srgbClr val="FF0000"/>
                </a:solidFill>
              </a:rPr>
              <a:t>  −  это  слово-неологизм,  один  из  видов  веб-конференции,  и  он  имеет  свои  особенности. Например,  во  время  веб-конференции  каждый  из  участников  находится  у  своего  компьютера,  и  связь, как правило, односторонняя. </a:t>
            </a:r>
            <a:endParaRPr lang="ru-RU" dirty="0" smtClean="0"/>
          </a:p>
          <a:p>
            <a:pPr defTabSz="965972">
              <a:defRPr/>
            </a:pPr>
            <a:r>
              <a:rPr lang="ru-RU" dirty="0" smtClean="0"/>
              <a:t>В первые годы после появления Интернета термином «веб-конференция» часто называли ветку форума или доски объявлений. Позже термин получил значение общения именно в режиме реального времени. В настоящее время </a:t>
            </a:r>
            <a:r>
              <a:rPr lang="ru-RU" dirty="0" err="1" smtClean="0"/>
              <a:t>вебинар</a:t>
            </a:r>
            <a:r>
              <a:rPr lang="ru-RU" dirty="0" smtClean="0"/>
              <a:t> используется в рамках системы дистанционного обучения.</a:t>
            </a:r>
          </a:p>
          <a:p>
            <a:pPr defTabSz="965972">
              <a:defRPr/>
            </a:pPr>
            <a:r>
              <a:rPr lang="ru-RU" dirty="0" smtClean="0"/>
              <a:t>Современное  программное  обеспечение  для  проведения  </a:t>
            </a:r>
            <a:r>
              <a:rPr lang="ru-RU" dirty="0" err="1" smtClean="0"/>
              <a:t>вебинаров</a:t>
            </a:r>
            <a:r>
              <a:rPr lang="ru-RU" dirty="0" smtClean="0"/>
              <a:t> постоянно  совершенствуется.  Освоив  технологию  вебинара,  преподаватели получают  инструмент  для  проведения  интерактивных  учебных  занятий.  Для обучающихся эта  технология  создает  значительные  преимущества  по  экономии времени и других ресурсов, поскольку позволяет включаться в  интерактивный образовательный  процесс  в  удобное  время  и  в  удобном  месте.  </a:t>
            </a:r>
          </a:p>
          <a:p>
            <a:pPr defTabSz="965972">
              <a:defRPr/>
            </a:pPr>
            <a:r>
              <a:rPr lang="ru-RU" dirty="0" smtClean="0"/>
              <a:t>Вместе  с  тем проведение  успешного  вебинара  требует  от  преподавателей  определенных навыков  и  соблюдения  ряда  условий  и  правил,  что  не  всегда  согласуется  с опытом ведения аудиторных учебных мероприятий, особенно</a:t>
            </a:r>
            <a:r>
              <a:rPr lang="ru-RU" baseline="0" dirty="0" smtClean="0"/>
              <a:t> в процессе повышения квалификации</a:t>
            </a:r>
            <a:r>
              <a:rPr lang="ru-RU" dirty="0" smtClean="0"/>
              <a:t>. </a:t>
            </a:r>
          </a:p>
          <a:p>
            <a:pPr defTabSz="965972">
              <a:defRPr/>
            </a:pPr>
            <a:endParaRPr lang="ru-RU" dirty="0" smtClean="0"/>
          </a:p>
          <a:p>
            <a:endParaRPr lang="ru-RU" dirty="0" smtClean="0"/>
          </a:p>
          <a:p>
            <a:pPr marL="362240" indent="-36224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1637-9987-427D-98A6-FFB7BCD655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019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1637-9987-427D-98A6-FFB7BCD655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542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1637-9987-427D-98A6-FFB7BCD655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39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300" dirty="0"/>
              <a:t>Начиная с 2002 года, во исполнение Указа Президента №3080 от 30.05.02 г., Постановления Кабинета Министров №200 от 06.06.02г. и Приказа Министерства здравоохранения  №341  от 18.07.02  г.,  на  базе  Ташкентского  института усовершенствования  врачей  был  создан «Информационно  ресурсный  учебный центр» (ИРУЦ) и «Центр  дистанционного  обучения» (Центр  ДО). </a:t>
            </a:r>
          </a:p>
          <a:p>
            <a:r>
              <a:rPr lang="ru-RU" sz="1300" dirty="0"/>
              <a:t>Запросы  из  ТашГосМИ-1  были  по  следующим  специальностям повышения квалификации:  неврология, хирургическая  стоматология,  радиология,  ортопедия,  пластическая  хирургия, онкология.  Приглашенными лекторами и экспертами по  этим  запросам  выступали  врачи-волонтеры  из Австралии, Австрии, Великобритании, Северной Ирландии. Полученные ответы на запросы узбекских врачей проходивших курсы повышения квалификации помогли существенно повысить знания в области диагностики и лечения больных клинического госпиталя ТашГосМи-1. По итогам отчетов, запросы были единичные,  и  не  носили  регулярный  характер.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1637-9987-427D-98A6-FFB7BCD655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079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5972">
              <a:defRPr/>
            </a:pPr>
            <a:r>
              <a:rPr lang="ru-RU" sz="1300" dirty="0"/>
              <a:t>С учетом проведенного исследования нами проведен SWOT-анализ сильных и слабых сторон использования </a:t>
            </a:r>
            <a:r>
              <a:rPr lang="ru-RU" sz="1300" dirty="0" err="1"/>
              <a:t>вебинаров</a:t>
            </a:r>
            <a:r>
              <a:rPr lang="ru-RU" sz="1300" dirty="0"/>
              <a:t> в системе повышения квалификации врачей в нашей стране. Можно констатировать, что сущность </a:t>
            </a:r>
            <a:r>
              <a:rPr lang="ru-RU" sz="1300" dirty="0" err="1"/>
              <a:t>вебинаров</a:t>
            </a:r>
            <a:r>
              <a:rPr lang="ru-RU" sz="1300" dirty="0"/>
              <a:t> в системе повышения квалификации определяет ряд их преимуществ:  оперативность,  доступность,  мобильность,  интерактивность,  удобство,  информативность.  Вместе  с  тем данный анализ позволяет  выявить  ряд  проблем,  влияющих  на  эффективность  их  использования  в  процессе  повышения  квалификации. Прежде всего, это технические и мотивационные,  психологические.  Следует отметить и об организационных проблемах,  компетентность.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1637-9987-427D-98A6-FFB7BCD655B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82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целях минимизации рисков, обусловленных  данными  проблемами,  </a:t>
            </a:r>
            <a:r>
              <a:rPr lang="ru-RU" b="1" i="1" dirty="0" smtClean="0"/>
              <a:t>нами</a:t>
            </a:r>
            <a:r>
              <a:rPr lang="ru-RU" dirty="0" smtClean="0"/>
              <a:t> </a:t>
            </a:r>
            <a:r>
              <a:rPr lang="ru-RU" b="1" i="1" dirty="0" smtClean="0"/>
              <a:t>рекомендуется</a:t>
            </a:r>
            <a:r>
              <a:rPr lang="ru-RU" dirty="0" smtClean="0"/>
              <a:t> использовать все  элементы  педагогической  и  технологической  линии  педагогики: мотивационно-установочный,  информационный,  объяснительный (объяснительно-консультационный), контролирующий, корригирующий и т.д.</a:t>
            </a:r>
          </a:p>
          <a:p>
            <a:pPr lvl="0"/>
            <a:r>
              <a:rPr lang="ru-RU" dirty="0" smtClean="0"/>
              <a:t>При составлении календарно-тематического плана </a:t>
            </a:r>
            <a:r>
              <a:rPr lang="ru-RU" dirty="0" err="1" smtClean="0"/>
              <a:t>вебинаров</a:t>
            </a:r>
            <a:r>
              <a:rPr lang="ru-RU" dirty="0" smtClean="0"/>
              <a:t> в системе повышения квалификации </a:t>
            </a:r>
            <a:r>
              <a:rPr lang="ru-RU" b="1" i="1" dirty="0" smtClean="0"/>
              <a:t>рекомендуется</a:t>
            </a:r>
            <a:r>
              <a:rPr lang="ru-RU" dirty="0" smtClean="0"/>
              <a:t> предусматривать несколько моделей их реализации:  индивидуализированные,  сетевые и смешанные. </a:t>
            </a:r>
          </a:p>
          <a:p>
            <a:pPr lvl="0"/>
            <a:r>
              <a:rPr lang="ru-RU" dirty="0" smtClean="0"/>
              <a:t>При реализации задачи обеспечения  качества  повышения  квалификации лекции, в режиме </a:t>
            </a:r>
            <a:r>
              <a:rPr lang="ru-RU" dirty="0" err="1" smtClean="0"/>
              <a:t>on-line</a:t>
            </a:r>
            <a:r>
              <a:rPr lang="ru-RU" dirty="0" smtClean="0"/>
              <a:t>, </a:t>
            </a:r>
            <a:r>
              <a:rPr lang="ru-RU" b="1" i="1" dirty="0" smtClean="0"/>
              <a:t>рекомендуется</a:t>
            </a:r>
            <a:r>
              <a:rPr lang="ru-RU" dirty="0" smtClean="0"/>
              <a:t> организовывать строго по запросам слушателей с  участием  ведущих  педагогов,  т.е.  реализовывать  объектно-ориентированное  обучение  на  основе  современных  средств информационно-коммуникационных  технологий. </a:t>
            </a:r>
          </a:p>
          <a:p>
            <a:pPr lvl="0"/>
            <a:r>
              <a:rPr lang="ru-RU" dirty="0" smtClean="0"/>
              <a:t>В целях оптимизации процессов повышения квалификации, основанные на технологиях </a:t>
            </a:r>
            <a:r>
              <a:rPr lang="ru-RU" dirty="0" err="1" smtClean="0"/>
              <a:t>вебинар</a:t>
            </a:r>
            <a:r>
              <a:rPr lang="ru-RU" dirty="0" smtClean="0"/>
              <a:t>, </a:t>
            </a:r>
            <a:r>
              <a:rPr lang="ru-RU" b="1" i="1" dirty="0" smtClean="0"/>
              <a:t>рекомендуется</a:t>
            </a:r>
            <a:r>
              <a:rPr lang="ru-RU" dirty="0" smtClean="0"/>
              <a:t> так же организовывать повышение  квалификации  специалистов  базовых  методических  служб  по  вопросам  сопровождения участия педагогов в </a:t>
            </a:r>
            <a:r>
              <a:rPr lang="ru-RU" dirty="0" err="1" smtClean="0"/>
              <a:t>вебинарах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1637-9987-427D-98A6-FFB7BCD655B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82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 smtClean="0"/>
              <a:t>Изучение различных вариантов проведения </a:t>
            </a:r>
            <a:r>
              <a:rPr lang="ru-RU" dirty="0" err="1" smtClean="0"/>
              <a:t>вебинаров</a:t>
            </a:r>
            <a:r>
              <a:rPr lang="ru-RU" dirty="0" smtClean="0"/>
              <a:t> в процессе </a:t>
            </a:r>
            <a:r>
              <a:rPr lang="ru-RU" baseline="0" dirty="0" smtClean="0"/>
              <a:t>повышения квалификации позволило нам разработать оптимальный макет </a:t>
            </a:r>
            <a:r>
              <a:rPr lang="ru-RU" baseline="0" dirty="0" err="1" smtClean="0"/>
              <a:t>таймлайна</a:t>
            </a:r>
            <a:r>
              <a:rPr lang="ru-RU" baseline="0" dirty="0" smtClean="0"/>
              <a:t>. </a:t>
            </a:r>
            <a:r>
              <a:rPr lang="ru-RU" dirty="0" smtClean="0"/>
              <a:t>Важная  особенность  </a:t>
            </a:r>
            <a:r>
              <a:rPr lang="ru-RU" dirty="0" err="1" smtClean="0"/>
              <a:t>вебинаров</a:t>
            </a:r>
            <a:r>
              <a:rPr lang="ru-RU" dirty="0" smtClean="0"/>
              <a:t>  заключается  в  том,  что  они  могут  быть «встроены»  в  тренинги  и  образовательные  программы  совместно  с  системой дистанционного  обучения. 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1637-9987-427D-98A6-FFB7BCD655B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90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2ECF-1D44-45DD-8499-76CCF1445BA5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C0FE-92E7-4CAC-882A-CD5D4E67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4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2ECF-1D44-45DD-8499-76CCF1445BA5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C0FE-92E7-4CAC-882A-CD5D4E67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65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2ECF-1D44-45DD-8499-76CCF1445BA5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C0FE-92E7-4CAC-882A-CD5D4E67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73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2ECF-1D44-45DD-8499-76CCF1445BA5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C0FE-92E7-4CAC-882A-CD5D4E67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83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2ECF-1D44-45DD-8499-76CCF1445BA5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C0FE-92E7-4CAC-882A-CD5D4E67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5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2ECF-1D44-45DD-8499-76CCF1445BA5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C0FE-92E7-4CAC-882A-CD5D4E67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64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2ECF-1D44-45DD-8499-76CCF1445BA5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C0FE-92E7-4CAC-882A-CD5D4E67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08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2ECF-1D44-45DD-8499-76CCF1445BA5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C0FE-92E7-4CAC-882A-CD5D4E67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2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2ECF-1D44-45DD-8499-76CCF1445BA5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C0FE-92E7-4CAC-882A-CD5D4E67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81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2ECF-1D44-45DD-8499-76CCF1445BA5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C0FE-92E7-4CAC-882A-CD5D4E67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86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2ECF-1D44-45DD-8499-76CCF1445BA5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3C0FE-92E7-4CAC-882A-CD5D4E67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37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C2ECF-1D44-45DD-8499-76CCF1445BA5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3C0FE-92E7-4CAC-882A-CD5D4E67B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3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04864"/>
            <a:ext cx="9144000" cy="2690619"/>
          </a:xfrm>
        </p:spPr>
        <p:txBody>
          <a:bodyPr>
            <a:normAutofit fontScale="90000"/>
          </a:bodyPr>
          <a:lstStyle/>
          <a:p>
            <a:r>
              <a:rPr lang="uz-Cyrl-UZ" b="1" dirty="0"/>
              <a:t> </a:t>
            </a:r>
            <a:r>
              <a:rPr lang="uz-Cyrl-UZ" b="1" dirty="0" smtClean="0"/>
              <a:t>ПРАКТИКА </a:t>
            </a:r>
            <a:r>
              <a:rPr lang="uz-Cyrl-UZ" b="1" dirty="0"/>
              <a:t>ПРОЦЕССОВ ПОВЫШЕНИЯ КВАЛИФИКАЦИИ ОСНОВАННАЯ НА ИСПОЛЬЗОВАНИИ ТЕХНОЛОГИЙ </a:t>
            </a:r>
            <a:r>
              <a:rPr lang="uz-Cyrl-UZ" b="1" dirty="0" smtClean="0"/>
              <a:t>ВЕБИНАР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869160"/>
            <a:ext cx="4427984" cy="1080120"/>
          </a:xfrm>
        </p:spPr>
        <p:txBody>
          <a:bodyPr>
            <a:normAutofit fontScale="92500"/>
          </a:bodyPr>
          <a:lstStyle/>
          <a:p>
            <a:pPr algn="r"/>
            <a:r>
              <a:rPr lang="uz-Cyrl-UZ" b="1" dirty="0" smtClean="0">
                <a:solidFill>
                  <a:schemeClr val="tx1"/>
                </a:solidFill>
              </a:rPr>
              <a:t>Научный руководитель</a:t>
            </a:r>
            <a:r>
              <a:rPr lang="uz-Cyrl-UZ" b="1" dirty="0">
                <a:solidFill>
                  <a:schemeClr val="tx1"/>
                </a:solidFill>
              </a:rPr>
              <a:t>:  Шаймарданов Т.Т.  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8421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1412776"/>
            <a:ext cx="871296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z-Cyrl-UZ" b="1" dirty="0" smtClean="0">
                <a:solidFill>
                  <a:schemeClr val="tx1"/>
                </a:solidFill>
              </a:rPr>
              <a:t>д.м.н., профессор ОХУНОВ Алишер Орипович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209109" y="6177549"/>
            <a:ext cx="2725782" cy="54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</a:rPr>
              <a:t>Ташкент-2016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7528"/>
            <a:ext cx="2808312" cy="245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09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0112" y="116632"/>
            <a:ext cx="8712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МАКЕТ ТАЙМЛАЙНА ВЕБИНАРА НА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60 МИНУТ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516" y="1052736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РЕКОМЕНДАЦИИ</a:t>
            </a:r>
            <a:r>
              <a:rPr lang="ru-RU" sz="2000" dirty="0" smtClean="0"/>
              <a:t>: </a:t>
            </a:r>
          </a:p>
          <a:p>
            <a:pPr algn="ctr"/>
            <a:endParaRPr lang="ru-RU" sz="2000" dirty="0" smtClean="0"/>
          </a:p>
          <a:p>
            <a:r>
              <a:rPr lang="ru-RU" sz="2000" dirty="0" smtClean="0"/>
              <a:t>5-При поведении </a:t>
            </a:r>
            <a:r>
              <a:rPr lang="ru-RU" sz="2000" dirty="0" err="1" smtClean="0"/>
              <a:t>вебинаров</a:t>
            </a:r>
            <a:r>
              <a:rPr lang="ru-RU" sz="2000" dirty="0" smtClean="0"/>
              <a:t> в системе повышения квалификации,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рекомендуется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предполагать  последовательную  реализацию  четырех  этапов:   организационного,  подготовительного, образовательного и заключительного. </a:t>
            </a:r>
          </a:p>
          <a:p>
            <a:endParaRPr lang="ru-RU" sz="2000" dirty="0" smtClean="0"/>
          </a:p>
          <a:p>
            <a:r>
              <a:rPr lang="ru-RU" sz="2000" dirty="0" smtClean="0"/>
              <a:t>6-При организации процессов повышения квалификации, основанные на проведении </a:t>
            </a:r>
            <a:r>
              <a:rPr lang="ru-RU" sz="2000" dirty="0" err="1" smtClean="0"/>
              <a:t>вебинар</a:t>
            </a:r>
            <a:r>
              <a:rPr lang="ru-RU" sz="2000" dirty="0" smtClean="0"/>
              <a:t>,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рекомендуется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сочетать эти две  технологии с целью создания предпосылок  для  гарантированного  достижения  планируемых результатов  обучения,  так  как  возможности  он-лайн  общения  преподавателя  с обучающимися  на  </a:t>
            </a:r>
            <a:r>
              <a:rPr lang="ru-RU" sz="2000" dirty="0" err="1" smtClean="0"/>
              <a:t>вебинаре</a:t>
            </a:r>
            <a:r>
              <a:rPr lang="ru-RU" sz="2000" dirty="0" smtClean="0"/>
              <a:t>  дополняются  качественным  контролем  за самостоятельной работой слушателей с помощью системы дистанционного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56262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528574"/>
              </p:ext>
            </p:extLst>
          </p:nvPr>
        </p:nvGraphicFramePr>
        <p:xfrm>
          <a:off x="251520" y="620687"/>
          <a:ext cx="8712969" cy="6048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4861"/>
                <a:gridCol w="1709054"/>
                <a:gridCol w="1709054"/>
              </a:tblGrid>
              <a:tr h="5498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all" dirty="0">
                          <a:effectLst/>
                        </a:rPr>
                        <a:t>критерии сравнения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all" dirty="0">
                          <a:effectLst/>
                        </a:rPr>
                        <a:t>сервисы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9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Webinar.ru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OpenMeetings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8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Коммерческое программное обеспечение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98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Наличие бесплатного аккаунта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98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Русскоязычный интерфейс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98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Создание виртуальных классов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98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Установка ПО на ПК участника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98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Использование виртуальной доски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98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Демонстрация стола докладчика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98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Обмен файлами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98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Запись вебинара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5" y="-8114"/>
            <a:ext cx="89289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СРАВНИТЕЛЬНАЯ ХАРАКТЕРИСТИКА ИССЛЕДОВАННЫХ СЕРВИСОВ ДЛЯ ПРОВЕДЕНИЯ ВЕБИНАРОВ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9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7291" y="116632"/>
            <a:ext cx="59747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/>
              <a:t>«Сегодня нет необходимости доказывать, что ХХI век, по общему признанию, становится веком глобализации и стирания границ, информационно-коммуникационных технологий и Интернета, веком все более растущей конкуренции на мировом пространстве и мировом рынке» </a:t>
            </a:r>
            <a:r>
              <a:rPr lang="en-US" sz="2400" b="1" i="1" dirty="0" smtClean="0"/>
              <a:t>[</a:t>
            </a:r>
            <a:r>
              <a:rPr lang="ru-RU" sz="2400" b="1" i="1" dirty="0" smtClean="0"/>
              <a:t>1</a:t>
            </a:r>
            <a:r>
              <a:rPr lang="en-US" sz="2400" b="1" i="1" dirty="0" smtClean="0"/>
              <a:t>]</a:t>
            </a:r>
            <a:r>
              <a:rPr lang="ru-RU" sz="2400" b="1" i="1" dirty="0" smtClean="0"/>
              <a:t> </a:t>
            </a:r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577" y="5852519"/>
            <a:ext cx="8748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1- Из выступления первого Президента Республики Узбекистан Ислама Каримова на открытии международной конференции «Подготовка образованного и интеллектуально развитого поколения – как важнейшее условие устойчивого развития и модернизации страны» (17 февраля 2012 года, </a:t>
            </a:r>
            <a:r>
              <a:rPr lang="ru-RU" sz="1200" dirty="0" err="1" smtClean="0"/>
              <a:t>г.Ташкент</a:t>
            </a:r>
            <a:r>
              <a:rPr lang="ru-RU" sz="1200" dirty="0" smtClean="0"/>
              <a:t>) </a:t>
            </a:r>
          </a:p>
          <a:p>
            <a:r>
              <a:rPr lang="ru-RU" sz="1200" dirty="0" smtClean="0"/>
              <a:t>2- Из выступления  Президента Республики Узбекистан Ш.М. </a:t>
            </a:r>
            <a:r>
              <a:rPr lang="ru-RU" sz="1200" dirty="0" err="1" smtClean="0"/>
              <a:t>Мирзиёева</a:t>
            </a:r>
            <a:r>
              <a:rPr lang="ru-RU" sz="1200" dirty="0" smtClean="0"/>
              <a:t> на совместном заседании Законодательной палаты и Сената </a:t>
            </a:r>
            <a:r>
              <a:rPr lang="ru-RU" sz="1200" dirty="0" err="1" smtClean="0"/>
              <a:t>Олий</a:t>
            </a:r>
            <a:r>
              <a:rPr lang="ru-RU" sz="1200" dirty="0" smtClean="0"/>
              <a:t> </a:t>
            </a:r>
            <a:r>
              <a:rPr lang="ru-RU" sz="1200" dirty="0" err="1" smtClean="0"/>
              <a:t>Мажлиса</a:t>
            </a:r>
            <a:r>
              <a:rPr lang="ru-RU" sz="1200" dirty="0" smtClean="0"/>
              <a:t> (14 декабря 2016 года г. Ташкент) </a:t>
            </a:r>
            <a:endParaRPr lang="ru-RU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6" y="157164"/>
            <a:ext cx="2935715" cy="305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577" y="3267196"/>
            <a:ext cx="49864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Сфера информационно-коммуникационных технологий развивается очень стремительно. Без нее невозможно представить наш сегодняшний день и будущее.  Сегодня в нашей стране начата широкомасштабная работа по переходу к системе “Электронное правительство”, ее поэтапное логическое продолжение является важной задачей, находящейся в центре нашего внимания» </a:t>
            </a:r>
            <a:r>
              <a:rPr lang="en-US" dirty="0" smtClean="0"/>
              <a:t>[</a:t>
            </a:r>
            <a:r>
              <a:rPr lang="ru-RU" dirty="0" smtClean="0"/>
              <a:t>2</a:t>
            </a:r>
            <a:r>
              <a:rPr lang="en-US" dirty="0" smtClean="0"/>
              <a:t>]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506" y="3267196"/>
            <a:ext cx="3434951" cy="248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6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6104" y="116632"/>
            <a:ext cx="6417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«ВЕБИНАР»  (</a:t>
            </a:r>
            <a:r>
              <a:rPr lang="ru-RU" sz="2800" b="1" dirty="0" err="1" smtClean="0">
                <a:solidFill>
                  <a:srgbClr val="FF0000"/>
                </a:solidFill>
              </a:rPr>
              <a:t>web-based</a:t>
            </a:r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r>
              <a:rPr lang="ru-RU" sz="2800" b="1" dirty="0" err="1" smtClean="0">
                <a:solidFill>
                  <a:srgbClr val="FF0000"/>
                </a:solidFill>
              </a:rPr>
              <a:t>seminar</a:t>
            </a:r>
            <a:r>
              <a:rPr lang="ru-RU" sz="2800" b="1" dirty="0" smtClean="0">
                <a:solidFill>
                  <a:srgbClr val="FF0000"/>
                </a:solidFill>
              </a:rPr>
              <a:t>)  это семинар,  организованный  на  базе  </a:t>
            </a:r>
            <a:r>
              <a:rPr lang="ru-RU" sz="2800" b="1" dirty="0" err="1" smtClean="0">
                <a:solidFill>
                  <a:srgbClr val="FF0000"/>
                </a:solidFill>
              </a:rPr>
              <a:t>web</a:t>
            </a:r>
            <a:r>
              <a:rPr lang="ru-RU" sz="2800" b="1" dirty="0" smtClean="0">
                <a:solidFill>
                  <a:srgbClr val="FF0000"/>
                </a:solidFill>
              </a:rPr>
              <a:t>-технологий </a:t>
            </a:r>
            <a:r>
              <a:rPr lang="en-US" sz="2800" dirty="0" smtClean="0">
                <a:solidFill>
                  <a:srgbClr val="FF0000"/>
                </a:solidFill>
              </a:rPr>
              <a:t>[</a:t>
            </a:r>
            <a:r>
              <a:rPr lang="ru-RU" sz="28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]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r>
              <a:rPr lang="ru-RU" sz="2800" dirty="0" smtClean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2592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ЧТО ТАКОЕ ВЕБИНАР?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440071"/>
            <a:ext cx="28083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В  современной образовательной  практике  трактуется  широко  и  применяется  для  обозначения различных  онлайновых  мероприятий  и  средств  обучения:  </a:t>
            </a:r>
            <a:r>
              <a:rPr lang="ru-RU" sz="2000" b="1" dirty="0">
                <a:solidFill>
                  <a:srgbClr val="FF0000"/>
                </a:solidFill>
              </a:rPr>
              <a:t>семинаров, конференций,  дискуссий,  встреч,  презентаций</a:t>
            </a:r>
            <a:r>
              <a:rPr lang="ru-RU" sz="2000" dirty="0">
                <a:solidFill>
                  <a:prstClr val="black"/>
                </a:solidFill>
              </a:rPr>
              <a:t>,  а  в  некоторых  случаях  – </a:t>
            </a:r>
            <a:r>
              <a:rPr lang="ru-RU" sz="2000" b="1" dirty="0">
                <a:solidFill>
                  <a:srgbClr val="FF0000"/>
                </a:solidFill>
              </a:rPr>
              <a:t>тренингов, сетевых трансляций </a:t>
            </a:r>
            <a:r>
              <a:rPr lang="ru-RU" sz="2000" dirty="0">
                <a:solidFill>
                  <a:prstClr val="black"/>
                </a:solidFill>
              </a:rPr>
              <a:t>тех или иных событий.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6381328"/>
            <a:ext cx="5920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USPTO Assignments on the Web, assignments.uspto.gov </a:t>
            </a:r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4" t="5099" r="16310"/>
          <a:stretch/>
        </p:blipFill>
        <p:spPr bwMode="auto">
          <a:xfrm>
            <a:off x="3131840" y="1501627"/>
            <a:ext cx="1792224" cy="245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034884" y="1823035"/>
            <a:ext cx="39006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Торговый знак термина «</a:t>
            </a:r>
            <a:r>
              <a:rPr lang="ru-RU" sz="2800" dirty="0" err="1" smtClean="0"/>
              <a:t>webinar</a:t>
            </a:r>
            <a:r>
              <a:rPr lang="ru-RU" sz="2800" dirty="0" smtClean="0"/>
              <a:t>» был зарегистрирован в 1998 году Эриком Р. </a:t>
            </a:r>
            <a:r>
              <a:rPr lang="ru-RU" sz="2800" dirty="0" err="1" smtClean="0"/>
              <a:t>Корбом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4293096"/>
            <a:ext cx="2020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настоящее время принадлежит компании </a:t>
            </a:r>
            <a:r>
              <a:rPr lang="ru-RU" sz="2400" dirty="0" err="1" smtClean="0"/>
              <a:t>InterCall</a:t>
            </a:r>
            <a:r>
              <a:rPr lang="ru-RU" sz="2400" dirty="0" smtClean="0"/>
              <a:t>.[1]</a:t>
            </a:r>
            <a:endParaRPr lang="ru-RU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89" y="3861048"/>
            <a:ext cx="3416684" cy="237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60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45" y="1052736"/>
            <a:ext cx="90177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РАСКРЫТЬ ПРАКТИЧЕСКИЕ СТОРОНЫ ПРОЦЕССОВ ПОВЫШЕНИЯ КВАЛИФИКАЦИИ, ОСНОВАННЫЕ НА ИСПОЛЬЗОВАНИИ ТЕХНОЛОГИЙ ВЕБИНАР </a:t>
            </a:r>
            <a:endParaRPr lang="ru-RU" sz="36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3016"/>
            <a:ext cx="4193263" cy="32849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3440" y="155248"/>
            <a:ext cx="7462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ЦЕЛЬ РАБОТЫ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" y="3573016"/>
            <a:ext cx="4923639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08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5796"/>
            <a:ext cx="4716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</a:t>
            </a:r>
            <a:r>
              <a:rPr lang="ru-RU" sz="2400" dirty="0" smtClean="0">
                <a:solidFill>
                  <a:srgbClr val="FF0000"/>
                </a:solidFill>
              </a:rPr>
              <a:t>Изучить</a:t>
            </a:r>
            <a:r>
              <a:rPr lang="ru-RU" sz="2400" dirty="0" smtClean="0"/>
              <a:t> состояние проблемы непрерывного повышения квалификации врачей с использованием технологий </a:t>
            </a:r>
            <a:r>
              <a:rPr lang="ru-RU" sz="2400" dirty="0" err="1" smtClean="0"/>
              <a:t>вебинар</a:t>
            </a:r>
            <a:r>
              <a:rPr lang="ru-RU" sz="2400" dirty="0" smtClean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262" y="0"/>
            <a:ext cx="8932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prstClr val="black"/>
                </a:solidFill>
              </a:rPr>
              <a:t>ЗАДАЧИ ИССЛЕДОВАНИЯ: </a:t>
            </a:r>
            <a:endParaRPr lang="ru-RU" sz="4000" b="1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425" y="707886"/>
            <a:ext cx="386922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97766" y="2629372"/>
            <a:ext cx="45188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2. </a:t>
            </a:r>
            <a:r>
              <a:rPr lang="ru-RU" sz="2400" dirty="0">
                <a:solidFill>
                  <a:srgbClr val="FF0000"/>
                </a:solidFill>
              </a:rPr>
              <a:t>Выявить</a:t>
            </a:r>
            <a:r>
              <a:rPr lang="ru-RU" sz="2400" dirty="0">
                <a:solidFill>
                  <a:prstClr val="black"/>
                </a:solidFill>
              </a:rPr>
              <a:t> основные отличительные принципы и практические стороны использования технологий </a:t>
            </a:r>
            <a:r>
              <a:rPr lang="ru-RU" sz="2400" dirty="0" err="1">
                <a:solidFill>
                  <a:prstClr val="black"/>
                </a:solidFill>
              </a:rPr>
              <a:t>вебинар</a:t>
            </a:r>
            <a:r>
              <a:rPr lang="ru-RU" sz="2400" dirty="0">
                <a:solidFill>
                  <a:prstClr val="black"/>
                </a:solidFill>
              </a:rPr>
              <a:t> в процессе повышения квалификации.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480" y="4503376"/>
            <a:ext cx="44832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3. </a:t>
            </a:r>
            <a:r>
              <a:rPr lang="ru-RU" sz="2400" dirty="0">
                <a:solidFill>
                  <a:srgbClr val="FF0000"/>
                </a:solidFill>
              </a:rPr>
              <a:t>Представить</a:t>
            </a:r>
            <a:r>
              <a:rPr lang="ru-RU" sz="2400" dirty="0">
                <a:solidFill>
                  <a:prstClr val="black"/>
                </a:solidFill>
              </a:rPr>
              <a:t> сравнительную характеристику различных программных обеспечений для организации </a:t>
            </a:r>
            <a:r>
              <a:rPr lang="ru-RU" sz="2400" dirty="0" err="1">
                <a:solidFill>
                  <a:prstClr val="black"/>
                </a:solidFill>
              </a:rPr>
              <a:t>вебинаров</a:t>
            </a:r>
            <a:r>
              <a:rPr lang="ru-RU" sz="2400" dirty="0">
                <a:solidFill>
                  <a:prstClr val="black"/>
                </a:solidFill>
              </a:rPr>
              <a:t> в процессе повышения квалификации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" r="6337"/>
          <a:stretch/>
        </p:blipFill>
        <p:spPr bwMode="auto">
          <a:xfrm>
            <a:off x="84262" y="2580094"/>
            <a:ext cx="4413504" cy="183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766" y="4877085"/>
            <a:ext cx="4518889" cy="193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0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6" y="-3264"/>
            <a:ext cx="9140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ХРОНОЛОГИЯ РАЗВИТИЯ СИСТЕМЫ ДИСТАНЦИОННОГО ОБРАЗОВАНИЯ В ПРОЦЕССЕ ПОВЫШЕНИЯ КВАЛИФИКАЦИИ ВРАЧЕЙ В УЗБЕКИСТАНЕ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96" y="1844824"/>
            <a:ext cx="9114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33" y="1268760"/>
            <a:ext cx="3918361" cy="3461081"/>
          </a:xfrm>
          <a:prstGeom prst="rect">
            <a:avLst/>
          </a:prstGeom>
        </p:spPr>
      </p:pic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148" y="4941168"/>
            <a:ext cx="2200275" cy="1781175"/>
          </a:xfrm>
          <a:prstGeom prst="rect">
            <a:avLst/>
          </a:prstGeom>
        </p:spPr>
      </p:pic>
      <p:pic>
        <p:nvPicPr>
          <p:cNvPr id="11" name="Рисунок 10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077" y="4941168"/>
            <a:ext cx="2152650" cy="17811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1" y="756397"/>
            <a:ext cx="453650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2002 год </a:t>
            </a:r>
            <a:r>
              <a:rPr lang="ru-RU" sz="2400" dirty="0" smtClean="0"/>
              <a:t>– ТашГосМИ-1, РНПАЦ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2003 год </a:t>
            </a:r>
            <a:r>
              <a:rPr lang="ru-RU" sz="2400" dirty="0" smtClean="0"/>
              <a:t>– ТашГосМИ-1, РНЦЭМП (</a:t>
            </a:r>
            <a:r>
              <a:rPr lang="ru-RU" sz="2400" dirty="0" err="1" smtClean="0"/>
              <a:t>ТашИУВ</a:t>
            </a:r>
            <a:r>
              <a:rPr lang="ru-RU" sz="2400" dirty="0" smtClean="0"/>
              <a:t>) , Военный госпиталь (</a:t>
            </a:r>
            <a:r>
              <a:rPr lang="ru-RU" sz="2400" dirty="0" err="1" smtClean="0"/>
              <a:t>г.Фергана</a:t>
            </a:r>
            <a:r>
              <a:rPr lang="ru-RU" sz="2400" dirty="0" smtClean="0"/>
              <a:t>)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2004 год  </a:t>
            </a:r>
            <a:r>
              <a:rPr lang="ru-RU" sz="2400" dirty="0" smtClean="0"/>
              <a:t>- РНЦЭМП (</a:t>
            </a:r>
            <a:r>
              <a:rPr lang="ru-RU" sz="2400" dirty="0" err="1" smtClean="0"/>
              <a:t>ТашИУВ</a:t>
            </a:r>
            <a:r>
              <a:rPr lang="ru-RU" sz="2400" dirty="0" smtClean="0"/>
              <a:t>), его </a:t>
            </a:r>
            <a:r>
              <a:rPr lang="ru-RU" sz="2400" dirty="0" err="1" smtClean="0"/>
              <a:t>Нукусский</a:t>
            </a:r>
            <a:r>
              <a:rPr lang="ru-RU" sz="2400" dirty="0" smtClean="0"/>
              <a:t> и </a:t>
            </a:r>
            <a:r>
              <a:rPr lang="ru-RU" sz="2400" dirty="0" err="1" smtClean="0"/>
              <a:t>Каршинские</a:t>
            </a:r>
            <a:r>
              <a:rPr lang="ru-RU" sz="2400" dirty="0" smtClean="0"/>
              <a:t> филиалы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2005 год </a:t>
            </a:r>
            <a:r>
              <a:rPr lang="ru-RU" sz="2400" dirty="0" smtClean="0"/>
              <a:t>– на базе Андижанского  медицинского  института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2006 год </a:t>
            </a:r>
            <a:r>
              <a:rPr lang="ru-RU" sz="2400" dirty="0" smtClean="0"/>
              <a:t>– РСНИЦХ им.  Академика  В.В.  </a:t>
            </a:r>
            <a:r>
              <a:rPr lang="ru-RU" sz="2400" dirty="0" err="1" smtClean="0"/>
              <a:t>Вахидова</a:t>
            </a:r>
            <a:endParaRPr lang="ru-RU" sz="2400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2014 год </a:t>
            </a:r>
            <a:r>
              <a:rPr lang="ru-RU" sz="2400" dirty="0" smtClean="0"/>
              <a:t>- </a:t>
            </a:r>
            <a:r>
              <a:rPr lang="ru-RU" sz="2400" dirty="0" err="1" smtClean="0"/>
              <a:t>ТашГСИ</a:t>
            </a:r>
            <a:endParaRPr lang="ru-RU" sz="2400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2016 год </a:t>
            </a:r>
            <a:r>
              <a:rPr lang="ru-RU" sz="2400" dirty="0" smtClean="0"/>
              <a:t>– кафедра офтальмологии Ташкентского института усовершенствования врачей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381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029154"/>
              </p:ext>
            </p:extLst>
          </p:nvPr>
        </p:nvGraphicFramePr>
        <p:xfrm>
          <a:off x="215516" y="703435"/>
          <a:ext cx="8712968" cy="5888323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356015"/>
                <a:gridCol w="4356953"/>
              </a:tblGrid>
              <a:tr h="565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cap="all" dirty="0">
                          <a:effectLst/>
                        </a:rPr>
                        <a:t> </a:t>
                      </a:r>
                      <a:r>
                        <a:rPr lang="ru-RU" sz="2000" cap="all" dirty="0" smtClean="0">
                          <a:effectLst/>
                        </a:rPr>
                        <a:t>Сильные </a:t>
                      </a:r>
                      <a:r>
                        <a:rPr lang="ru-RU" sz="2000" cap="all" dirty="0">
                          <a:effectLst/>
                        </a:rPr>
                        <a:t>стороны </a:t>
                      </a:r>
                      <a:r>
                        <a:rPr lang="en-US" sz="2000" cap="all" dirty="0">
                          <a:effectLst/>
                        </a:rPr>
                        <a:t>(S</a:t>
                      </a:r>
                      <a:r>
                        <a:rPr lang="en-US" sz="2000" cap="all" dirty="0" smtClean="0">
                          <a:effectLst/>
                        </a:rPr>
                        <a:t>)</a:t>
                      </a:r>
                      <a:r>
                        <a:rPr lang="ru-RU" sz="1200" cap="all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54" marR="30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all" dirty="0">
                          <a:effectLst/>
                        </a:rPr>
                        <a:t>Слабые стороны </a:t>
                      </a:r>
                      <a:r>
                        <a:rPr lang="en-US" sz="2000" cap="all" dirty="0">
                          <a:effectLst/>
                        </a:rPr>
                        <a:t>(W)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54" marR="30854" marT="0" marB="0" anchor="ctr"/>
                </a:tc>
              </a:tr>
              <a:tr h="30981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>
                          <a:effectLst/>
                        </a:rPr>
                        <a:t>Структура образовательной системы </a:t>
                      </a:r>
                      <a:r>
                        <a:rPr lang="ru-RU" sz="1200" b="0" dirty="0" smtClean="0">
                          <a:effectLst/>
                        </a:rPr>
                        <a:t>медицинских работников на примере службы </a:t>
                      </a:r>
                      <a:r>
                        <a:rPr lang="ru-RU" sz="1200" b="0" dirty="0">
                          <a:effectLst/>
                        </a:rPr>
                        <a:t>экстренной медицинской помощи имеет четкую вертикаль;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>
                          <a:effectLst/>
                        </a:rPr>
                        <a:t>В структурную группу повышения квалификации </a:t>
                      </a:r>
                      <a:r>
                        <a:rPr lang="ru-RU" sz="1200" b="0" dirty="0" smtClean="0">
                          <a:effectLst/>
                        </a:rPr>
                        <a:t>так же входят </a:t>
                      </a:r>
                      <a:r>
                        <a:rPr lang="ru-RU" sz="1200" b="0" dirty="0">
                          <a:effectLst/>
                        </a:rPr>
                        <a:t>врачи службы 03 и </a:t>
                      </a:r>
                      <a:r>
                        <a:rPr lang="ru-RU" sz="1200" b="0" dirty="0" err="1">
                          <a:effectLst/>
                        </a:rPr>
                        <a:t>санавиации</a:t>
                      </a:r>
                      <a:r>
                        <a:rPr lang="ru-RU" sz="1200" b="0" dirty="0">
                          <a:effectLst/>
                        </a:rPr>
                        <a:t>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>
                          <a:effectLst/>
                        </a:rPr>
                        <a:t>Повышение квалификации специалистов в области экстренной медицинской помощи является одной из приоритетных областей в нынешней реформе системы здравоохранения республики;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>
                          <a:effectLst/>
                        </a:rPr>
                        <a:t>В соответствии с проводимыми реформами Республиканский, областные и районные центры СЭМП оснащаются современной и высокотехнологической лечебно-диагностической техникой;  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54" marR="3085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Нет отраслевых стандартов;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Недостаточная нормативно-правовая база;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Нет компетентной команды: администратор сети, программиста, технического персонала.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Нет единой системы сбора, обработки, хранения и выдачи требуемой информации, форм по заданным критериям;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Языковой барьер;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Плохая подготовленность кадров в области ИКТ (компьютерная грамотность);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Нет системы защиты данных;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Оборудование, закупаемое для регионов из разных источников имеет разные характеристики (не однотипны) и не поддерживают стандарты и протоколы обмена данными систем (</a:t>
                      </a:r>
                      <a:r>
                        <a:rPr lang="en-US" sz="1200" dirty="0">
                          <a:effectLst/>
                        </a:rPr>
                        <a:t>DICOM</a:t>
                      </a:r>
                      <a:r>
                        <a:rPr lang="ru-RU" sz="1200" dirty="0">
                          <a:effectLst/>
                        </a:rPr>
                        <a:t> и т.д.).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54" marR="30854" marT="0" marB="0"/>
                </a:tc>
              </a:tr>
              <a:tr h="404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ВОЗМОЖНОСТИ (О)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54" marR="308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УГРОЗЫ (Т)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54" marR="30854" marT="0" marB="0" anchor="ctr"/>
                </a:tc>
              </a:tr>
              <a:tr h="161642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>
                          <a:effectLst/>
                        </a:rPr>
                        <a:t>Проведение дистанционного образования приводит к уменьшению затрат на дорогу;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>
                          <a:effectLst/>
                        </a:rPr>
                        <a:t>Проведение видеоконференций региональных подразделений с вышестоящей, а также с специализированными центрами как республики, так и дальнего и ближнего зарубежья;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>
                          <a:effectLst/>
                        </a:rPr>
                        <a:t>Проведение консилиумов;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0" dirty="0">
                          <a:effectLst/>
                        </a:rPr>
                        <a:t>Повышение квалификации без отрыва от производства; 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54" marR="3085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Нет статьи расходов на финансирование каналов после окончания проекта;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Нет дополнительной мотивации врачей в регионах в плане получения дополнительного образования посредством интернета;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dirty="0">
                          <a:effectLst/>
                        </a:rPr>
                        <a:t>Не соблюдаются международные стандарты (</a:t>
                      </a:r>
                      <a:r>
                        <a:rPr lang="en-US" sz="1200" dirty="0">
                          <a:effectLst/>
                        </a:rPr>
                        <a:t>DICOM</a:t>
                      </a:r>
                      <a:r>
                        <a:rPr lang="ru-RU" sz="1200" dirty="0">
                          <a:effectLst/>
                        </a:rPr>
                        <a:t> и т.д.);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854" marR="30854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-638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SWOT-АНАЛИЗ СИЛЬНЫХ И СЛАБЫХ СТОРОН ИСПОЛЬЗОВАНИЯ ВЕБИНАРОВ В СИСТЕМЕ ПОВЫШЕНИЯ КВАЛИФИКАЦИИ ВРАЧЕЙ В НАШЕЙ СТРАНЕ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7011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638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SWOT-АНАЛИЗ СИЛЬНЫХ И СЛАБЫХ СТОРОН ИСПОЛЬЗОВАНИЯ ВЕБИНАРОВ В СИСТЕМЕ ПОВЫШЕНИЯ КВАЛИФИКАЦИИ ВРАЧЕЙ В НАШЕЙ СТРАНЕ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5516" y="1052736"/>
            <a:ext cx="871296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РЕКОМЕНДАЦИИ</a:t>
            </a:r>
            <a:r>
              <a:rPr lang="ru-RU" sz="2000" dirty="0" smtClean="0"/>
              <a:t>: </a:t>
            </a:r>
          </a:p>
          <a:p>
            <a:r>
              <a:rPr lang="ru-RU" sz="2000" u="sng" dirty="0" smtClean="0"/>
              <a:t>1-</a:t>
            </a:r>
            <a:r>
              <a:rPr lang="ru-RU" sz="2000" b="1" i="1" u="sng" dirty="0" smtClean="0">
                <a:solidFill>
                  <a:srgbClr val="FF0000"/>
                </a:solidFill>
              </a:rPr>
              <a:t>Рекомендуется</a:t>
            </a:r>
            <a:r>
              <a:rPr lang="ru-RU" sz="2000" dirty="0" smtClean="0"/>
              <a:t> использовать все  элементы  педагогической  и  технологической  линии  педагогики: мотивационно-установочный,  информационный,  объяснительный, контролирующий, корригирующий и т.д.</a:t>
            </a:r>
          </a:p>
          <a:p>
            <a:r>
              <a:rPr lang="ru-RU" sz="2000" dirty="0" smtClean="0"/>
              <a:t>2-При составлении КТП </a:t>
            </a:r>
            <a:r>
              <a:rPr lang="ru-RU" sz="2000" dirty="0" err="1" smtClean="0"/>
              <a:t>вебинаров</a:t>
            </a:r>
            <a:r>
              <a:rPr lang="ru-RU" sz="2000" dirty="0" smtClean="0"/>
              <a:t> в системе повышения квалификации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рекомендуется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предусматривать несколько моделей их реализации:  индивидуализированные,  сетевые и смешанные. </a:t>
            </a:r>
          </a:p>
          <a:p>
            <a:r>
              <a:rPr lang="ru-RU" sz="2000" dirty="0" smtClean="0"/>
              <a:t>3-При реализации задачи обеспечения  качества  повышения  квалификации лекции, в режиме </a:t>
            </a:r>
            <a:r>
              <a:rPr lang="ru-RU" sz="2000" dirty="0" err="1" smtClean="0"/>
              <a:t>on-line</a:t>
            </a:r>
            <a:r>
              <a:rPr lang="ru-RU" sz="2000" dirty="0" smtClean="0"/>
              <a:t>,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рекомендуется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организовывать строго по запросам слушателей с  участием  ведущих  педагогов,  т.е.  реализовывать  объектно-ориентированное  обучение  на  основе  современных  средств информационно-коммуникационных  технологий. </a:t>
            </a:r>
          </a:p>
          <a:p>
            <a:r>
              <a:rPr lang="ru-RU" sz="2000" dirty="0" smtClean="0"/>
              <a:t>4-В целях оптимизации процессов повышения квалификации, основанные на технологиях </a:t>
            </a:r>
            <a:r>
              <a:rPr lang="ru-RU" sz="2000" dirty="0" err="1" smtClean="0"/>
              <a:t>вебинар</a:t>
            </a:r>
            <a:r>
              <a:rPr lang="ru-RU" sz="2000" dirty="0" smtClean="0"/>
              <a:t>, </a:t>
            </a:r>
            <a:r>
              <a:rPr lang="ru-RU" sz="2000" b="1" i="1" u="sng" dirty="0" smtClean="0">
                <a:solidFill>
                  <a:srgbClr val="FF0000"/>
                </a:solidFill>
              </a:rPr>
              <a:t>рекомендуется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так же организовывать повышение  квалификации  специалистов  базовых  методических  служб  по  вопросам  сопровождения участия педагогов в </a:t>
            </a:r>
            <a:r>
              <a:rPr lang="ru-RU" sz="2000" dirty="0" err="1" smtClean="0"/>
              <a:t>вебинарах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0077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827772"/>
              </p:ext>
            </p:extLst>
          </p:nvPr>
        </p:nvGraphicFramePr>
        <p:xfrm>
          <a:off x="251520" y="692696"/>
          <a:ext cx="8712967" cy="5976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2088232"/>
                <a:gridCol w="4726814"/>
                <a:gridCol w="1393865"/>
              </a:tblGrid>
              <a:tr h="478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cap="all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cap="all" dirty="0">
                          <a:effectLst/>
                        </a:rPr>
                        <a:t>Основные этапы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cap="all" dirty="0">
                          <a:effectLst/>
                        </a:rPr>
                        <a:t>подразделы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cap="all" dirty="0">
                          <a:effectLst/>
                        </a:rPr>
                        <a:t>Хронология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</a:tr>
              <a:tr h="23906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Вступление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Приветствие гостей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 rowSpan="4"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 smtClean="0">
                          <a:effectLst/>
                        </a:rPr>
                        <a:t>10 минут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</a:tr>
              <a:tr h="239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Проверка качества связи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Озвучивание длительности и примерную структуру вебинара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Проведение предварительного анкетирование, если нужно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Презентация - 1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Рассказать основную часть доклада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15 минут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</a:tr>
              <a:tr h="4781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Выводы и ответы - 1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Ответить на накопившиеся вопросы в чате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5-10 минут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</a:tr>
              <a:tr h="478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Подключить желающих с помощью видео и голоса для «видео-вопроса»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1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Презентация - 2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Выступить с заключительной частью презентации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 минут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</a:tr>
              <a:tr h="239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Передать слово коллеге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Вопросы-ответы - 2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Ответить на оставшиеся вопросы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 минут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</a:tr>
              <a:tr h="23906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Подведение итогов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Проведение опроса и анкетирования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 минут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</a:tr>
              <a:tr h="4781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Уточнить, какие материалы выслать участникам после вебинара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Показать интересный видеоролик для усиления эмоциональной составляющей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0112" y="116632"/>
            <a:ext cx="8712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МАКЕТ ТАЙМЛАЙНА ВЕБИНАРА НА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60 МИНУТ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6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1932</Words>
  <Application>Microsoft Office PowerPoint</Application>
  <PresentationFormat>Экран (4:3)</PresentationFormat>
  <Paragraphs>168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ПРАКТИКА ПРОЦЕССОВ ПОВЫШЕНИЯ КВАЛИФИКАЦИИ ОСНОВАННАЯ НА ИСПОЛЬЗОВАНИИ ТЕХНОЛОГИЙ ВЕБИНАР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2016-12-18T19:30:18Z</dcterms:created>
  <dcterms:modified xsi:type="dcterms:W3CDTF">2016-12-18T23:56:27Z</dcterms:modified>
</cp:coreProperties>
</file>